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306" r:id="rId5"/>
    <p:sldId id="307" r:id="rId6"/>
    <p:sldId id="309" r:id="rId7"/>
    <p:sldId id="294" r:id="rId8"/>
    <p:sldId id="316" r:id="rId9"/>
    <p:sldId id="308" r:id="rId10"/>
    <p:sldId id="317" r:id="rId11"/>
    <p:sldId id="318" r:id="rId12"/>
    <p:sldId id="303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84967" autoAdjust="0"/>
  </p:normalViewPr>
  <p:slideViewPr>
    <p:cSldViewPr snapToGrid="0">
      <p:cViewPr varScale="1">
        <p:scale>
          <a:sx n="83" d="100"/>
          <a:sy n="83" d="100"/>
        </p:scale>
        <p:origin x="523" y="7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Sensors Readings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Getting temperature, voltage, and current sensors readings using STM32-microcontroller.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noProof="0" dirty="0"/>
            <a:t>Transmitting the read values to ESP32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Transmit the sensor reading values from STM32 to ESP32 using UART protocol. 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Cloud python code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Create the cloud code using PAHO </a:t>
          </a:r>
          <a:r>
            <a:rPr lang="en-US" b="0" i="0" u="none" dirty="0" err="1"/>
            <a:t>liberary</a:t>
          </a:r>
          <a:r>
            <a:rPr lang="en-US" b="0" i="0" u="none" dirty="0"/>
            <a:t>. 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de-DE" sz="1300" dirty="0" err="1"/>
            <a:t>Now</a:t>
          </a:r>
          <a:endParaRPr lang="en-US" sz="1300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de-DE" dirty="0"/>
            <a:t>Next :………</a:t>
          </a:r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u="none" dirty="0"/>
            <a:t>Publish the voltage current and temperature sensors reading. Subscribe to another topics.</a:t>
          </a:r>
        </a:p>
        <a:p>
          <a:pPr>
            <a:buFont typeface="+mj-lt"/>
            <a:buNone/>
          </a:pP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FDC821C7-C30C-4E6C-AC99-F24079C6B432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37CB0C57-C145-453D-80EE-2356A35B8CD8}" type="pres">
      <dgm:prSet presAssocID="{AACEAFD5-63CF-4AFC-B46F-BE086C5D447C}" presName="composite" presStyleCnt="0"/>
      <dgm:spPr/>
    </dgm:pt>
    <dgm:pt modelId="{D90623DB-FC7B-49A3-9626-EF9E915DACA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119AA5D4-270A-4DEB-BA11-5542C8E5F223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3BC77B2-9AF9-4E52-9145-0CAF7444A4A2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CB9250A-A458-4578-8C47-9424D3B6A274}" type="pres">
      <dgm:prSet presAssocID="{AACEAFD5-63CF-4AFC-B46F-BE086C5D447C}" presName="EmptyPlaceHolder" presStyleCnt="0"/>
      <dgm:spPr/>
    </dgm:pt>
    <dgm:pt modelId="{378D14A8-6D13-4EE2-AA30-9BBACA2B7918}" type="pres">
      <dgm:prSet presAssocID="{7A8D4B4D-06E9-4958-810D-A6226B6AC588}" presName="space" presStyleCnt="0"/>
      <dgm:spPr/>
    </dgm:pt>
    <dgm:pt modelId="{6C0ADE89-566A-45C2-A0F0-33BED6CD96C5}" type="pres">
      <dgm:prSet presAssocID="{D07AD3FD-84FF-467E-9693-752776549C61}" presName="composite" presStyleCnt="0"/>
      <dgm:spPr/>
    </dgm:pt>
    <dgm:pt modelId="{25C4F985-827E-4C72-BDEE-B5667970E16E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5196E10E-0361-47A1-A5F0-E86C30AF9CB7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3F9D84-1979-47C4-B372-A3351CB81D21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668B5C3-A882-460A-B212-CB05093B7375}" type="pres">
      <dgm:prSet presAssocID="{D07AD3FD-84FF-467E-9693-752776549C61}" presName="EmptyPlaceHolder" presStyleCnt="0"/>
      <dgm:spPr/>
    </dgm:pt>
    <dgm:pt modelId="{0F473E25-107B-4DE3-B9C6-2243E6C84A76}" type="pres">
      <dgm:prSet presAssocID="{A8C9B7A9-BC2A-4753-B7F0-F2E361D95520}" presName="space" presStyleCnt="0"/>
      <dgm:spPr/>
    </dgm:pt>
    <dgm:pt modelId="{8DDC7BB6-29ED-4BD6-B3C0-758FCFA73252}" type="pres">
      <dgm:prSet presAssocID="{D71FC021-6A65-44D1-95B9-0E6C89079866}" presName="composite" presStyleCnt="0"/>
      <dgm:spPr/>
    </dgm:pt>
    <dgm:pt modelId="{5946C2A3-B43A-4234-BDA4-F15FBD581A24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B2FDFA44-C2B3-4729-AF03-02FF695FB2E4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81DF8A-A800-495F-A589-E29D9417AF27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72361EB-2795-4E9F-80E2-90ABF5C56A0D}" type="pres">
      <dgm:prSet presAssocID="{D71FC021-6A65-44D1-95B9-0E6C89079866}" presName="EmptyPlaceHolder" presStyleCnt="0"/>
      <dgm:spPr/>
    </dgm:pt>
    <dgm:pt modelId="{AE2DB751-AAE8-4B68-B33E-9ECE81F1C37E}" type="pres">
      <dgm:prSet presAssocID="{9B090D9D-470E-46E2-AABB-0368A52481AA}" presName="space" presStyleCnt="0"/>
      <dgm:spPr/>
    </dgm:pt>
    <dgm:pt modelId="{0E528930-C84E-4734-B0FF-2854CFD160B8}" type="pres">
      <dgm:prSet presAssocID="{5EDA317F-AB2E-47DE-BA46-16FA60C3C561}" presName="composite" presStyleCnt="0"/>
      <dgm:spPr/>
    </dgm:pt>
    <dgm:pt modelId="{01A06C06-63BE-412E-AF8C-BAB9B74753E0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/>
    </dgm:pt>
    <dgm:pt modelId="{869306F6-4538-40FA-8080-C870215F2B71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4F87C81-0B9A-4C4E-BCAF-CFD223A4C124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07DCF4D-B700-452E-B675-EF4DB01529FE}" type="pres">
      <dgm:prSet presAssocID="{5EDA317F-AB2E-47DE-BA46-16FA60C3C561}" presName="EmptyPlaceHolder" presStyleCnt="0"/>
      <dgm:spPr/>
    </dgm:pt>
    <dgm:pt modelId="{771CD8DA-1930-460F-B891-06C11EB973B0}" type="pres">
      <dgm:prSet presAssocID="{A75B061E-69EA-487C-8330-1430DA0F139D}" presName="space" presStyleCnt="0"/>
      <dgm:spPr/>
    </dgm:pt>
    <dgm:pt modelId="{1681A750-CD19-4A14-9ADA-5E52F33DF316}" type="pres">
      <dgm:prSet presAssocID="{7B2FF309-5120-45E2-ACC8-F8FAA9DBDA55}" presName="composite" presStyleCnt="0"/>
      <dgm:spPr/>
    </dgm:pt>
    <dgm:pt modelId="{2C089461-6708-40EB-A141-AC28C4D4B195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/>
    </dgm:pt>
    <dgm:pt modelId="{B1ADEFD4-26E9-4CA9-9C8F-21CA6E958406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CA1663B-26AD-4C88-894A-F36997CE5E65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AADC4FF-17F5-4C67-B7C1-8534DE59794B}" type="pres">
      <dgm:prSet presAssocID="{7B2FF309-5120-45E2-ACC8-F8FAA9DBDA55}" presName="EmptyPlaceHolder" presStyleCnt="0"/>
      <dgm:spPr/>
    </dgm:pt>
  </dgm:ptLst>
  <dgm:cxnLst>
    <dgm:cxn modelId="{41E0E401-0CEC-4C59-917B-D8F392429A5F}" type="presOf" srcId="{EE155DB2-6788-4019-961C-F8B89C275CE8}" destId="{ACA1663B-26AD-4C88-894A-F36997CE5E65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85858333-99C7-4A4B-8573-C191E255044F}" type="presOf" srcId="{5EDA317F-AB2E-47DE-BA46-16FA60C3C561}" destId="{869306F6-4538-40FA-8080-C870215F2B7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3C86F4E-C7B8-41E7-9008-EAD27874E005}" type="presOf" srcId="{7B2FF309-5120-45E2-ACC8-F8FAA9DBDA55}" destId="{B1ADEFD4-26E9-4CA9-9C8F-21CA6E958406}" srcOrd="0" destOrd="0" presId="urn:microsoft.com/office/officeart/2016/7/layout/AccentHomeChevronProcess"/>
    <dgm:cxn modelId="{C2F2814E-5E21-4114-8FB7-A839CC8FF8DE}" type="presOf" srcId="{4A6BB192-9983-4F48-BBC5-6E384EED7EC5}" destId="{4F81DF8A-A800-495F-A589-E29D9417AF27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6C951A91-B9BE-43B5-B572-F15FCF597B4C}" type="presOf" srcId="{F757DBC8-3670-4122-937A-47DB91C0F3FE}" destId="{F4F87C81-0B9A-4C4E-BCAF-CFD223A4C124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7A2A309B-DD73-4144-B683-611E2A6E5922}" type="presOf" srcId="{5D70EFF5-8B31-4A1F-AE44-51E4CF0013EB}" destId="{C43F9D84-1979-47C4-B372-A3351CB81D21}" srcOrd="0" destOrd="0" presId="urn:microsoft.com/office/officeart/2016/7/layout/AccentHomeChevronProcess"/>
    <dgm:cxn modelId="{DE1E8BA1-2853-4D4E-AB23-906EAAAAFDEA}" type="presOf" srcId="{D07AD3FD-84FF-467E-9693-752776549C61}" destId="{5196E10E-0361-47A1-A5F0-E86C30AF9CB7}" srcOrd="0" destOrd="0" presId="urn:microsoft.com/office/officeart/2016/7/layout/AccentHomeChevronProcess"/>
    <dgm:cxn modelId="{D5AAB1B3-AD81-4B9C-BCBA-B4F3015447E7}" type="presOf" srcId="{55C0B14E-AEA6-48D3-A387-ED4A3A3BF840}" destId="{FDC821C7-C30C-4E6C-AC99-F24079C6B432}" srcOrd="0" destOrd="0" presId="urn:microsoft.com/office/officeart/2016/7/layout/AccentHomeChevronProcess"/>
    <dgm:cxn modelId="{C90F5DB8-84C9-46B1-8B07-722A6B526F55}" type="presOf" srcId="{349299C9-846E-4827-813A-349CCCE20782}" destId="{93BC77B2-9AF9-4E52-9145-0CAF7444A4A2}" srcOrd="0" destOrd="0" presId="urn:microsoft.com/office/officeart/2016/7/layout/AccentHomeChevronProcess"/>
    <dgm:cxn modelId="{963D90B8-BB55-4245-AEFD-0085F9DE78ED}" type="presOf" srcId="{AACEAFD5-63CF-4AFC-B46F-BE086C5D447C}" destId="{119AA5D4-270A-4DEB-BA11-5542C8E5F223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93A036CA-57B2-41BE-9727-9D9821EBE961}" type="presOf" srcId="{D71FC021-6A65-44D1-95B9-0E6C89079866}" destId="{B2FDFA44-C2B3-4729-AF03-02FF695FB2E4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86B5AB83-DDA3-4428-9FB1-69D028E01141}" type="presParOf" srcId="{FDC821C7-C30C-4E6C-AC99-F24079C6B432}" destId="{37CB0C57-C145-453D-80EE-2356A35B8CD8}" srcOrd="0" destOrd="0" presId="urn:microsoft.com/office/officeart/2016/7/layout/AccentHomeChevronProcess"/>
    <dgm:cxn modelId="{8197CC22-6267-4059-AE95-904841A45DA3}" type="presParOf" srcId="{37CB0C57-C145-453D-80EE-2356A35B8CD8}" destId="{D90623DB-FC7B-49A3-9626-EF9E915DACA7}" srcOrd="0" destOrd="0" presId="urn:microsoft.com/office/officeart/2016/7/layout/AccentHomeChevronProcess"/>
    <dgm:cxn modelId="{CC9B8D53-C3FA-4C9E-AF0A-6A6AFB82FDDE}" type="presParOf" srcId="{37CB0C57-C145-453D-80EE-2356A35B8CD8}" destId="{119AA5D4-270A-4DEB-BA11-5542C8E5F223}" srcOrd="1" destOrd="0" presId="urn:microsoft.com/office/officeart/2016/7/layout/AccentHomeChevronProcess"/>
    <dgm:cxn modelId="{E7DBF667-B7B6-4E43-9D5E-277539FDD360}" type="presParOf" srcId="{37CB0C57-C145-453D-80EE-2356A35B8CD8}" destId="{93BC77B2-9AF9-4E52-9145-0CAF7444A4A2}" srcOrd="2" destOrd="0" presId="urn:microsoft.com/office/officeart/2016/7/layout/AccentHomeChevronProcess"/>
    <dgm:cxn modelId="{0E16EB47-E43E-4BF2-B55B-41EE24EFFF4C}" type="presParOf" srcId="{37CB0C57-C145-453D-80EE-2356A35B8CD8}" destId="{4CB9250A-A458-4578-8C47-9424D3B6A274}" srcOrd="3" destOrd="0" presId="urn:microsoft.com/office/officeart/2016/7/layout/AccentHomeChevronProcess"/>
    <dgm:cxn modelId="{376A2C95-BD38-48E1-A22E-7802142029B7}" type="presParOf" srcId="{FDC821C7-C30C-4E6C-AC99-F24079C6B432}" destId="{378D14A8-6D13-4EE2-AA30-9BBACA2B7918}" srcOrd="1" destOrd="0" presId="urn:microsoft.com/office/officeart/2016/7/layout/AccentHomeChevronProcess"/>
    <dgm:cxn modelId="{94E2755D-EDEC-480C-9841-42684683B020}" type="presParOf" srcId="{FDC821C7-C30C-4E6C-AC99-F24079C6B432}" destId="{6C0ADE89-566A-45C2-A0F0-33BED6CD96C5}" srcOrd="2" destOrd="0" presId="urn:microsoft.com/office/officeart/2016/7/layout/AccentHomeChevronProcess"/>
    <dgm:cxn modelId="{144FB88B-5896-402D-B91E-563AB8AA23FD}" type="presParOf" srcId="{6C0ADE89-566A-45C2-A0F0-33BED6CD96C5}" destId="{25C4F985-827E-4C72-BDEE-B5667970E16E}" srcOrd="0" destOrd="0" presId="urn:microsoft.com/office/officeart/2016/7/layout/AccentHomeChevronProcess"/>
    <dgm:cxn modelId="{E212AF1E-429A-48B0-8838-65DE27FF4E4C}" type="presParOf" srcId="{6C0ADE89-566A-45C2-A0F0-33BED6CD96C5}" destId="{5196E10E-0361-47A1-A5F0-E86C30AF9CB7}" srcOrd="1" destOrd="0" presId="urn:microsoft.com/office/officeart/2016/7/layout/AccentHomeChevronProcess"/>
    <dgm:cxn modelId="{0C2126A9-4823-4529-9159-2D3DF1845A4F}" type="presParOf" srcId="{6C0ADE89-566A-45C2-A0F0-33BED6CD96C5}" destId="{C43F9D84-1979-47C4-B372-A3351CB81D21}" srcOrd="2" destOrd="0" presId="urn:microsoft.com/office/officeart/2016/7/layout/AccentHomeChevronProcess"/>
    <dgm:cxn modelId="{C8205541-5922-4B26-B022-26846E3F48CB}" type="presParOf" srcId="{6C0ADE89-566A-45C2-A0F0-33BED6CD96C5}" destId="{9668B5C3-A882-460A-B212-CB05093B7375}" srcOrd="3" destOrd="0" presId="urn:microsoft.com/office/officeart/2016/7/layout/AccentHomeChevronProcess"/>
    <dgm:cxn modelId="{F85972E1-465A-4F49-8094-1E1E38EC7D67}" type="presParOf" srcId="{FDC821C7-C30C-4E6C-AC99-F24079C6B432}" destId="{0F473E25-107B-4DE3-B9C6-2243E6C84A76}" srcOrd="3" destOrd="0" presId="urn:microsoft.com/office/officeart/2016/7/layout/AccentHomeChevronProcess"/>
    <dgm:cxn modelId="{44226C05-970D-4D2A-BA5D-D59F8B13B3DB}" type="presParOf" srcId="{FDC821C7-C30C-4E6C-AC99-F24079C6B432}" destId="{8DDC7BB6-29ED-4BD6-B3C0-758FCFA73252}" srcOrd="4" destOrd="0" presId="urn:microsoft.com/office/officeart/2016/7/layout/AccentHomeChevronProcess"/>
    <dgm:cxn modelId="{6F26825D-8099-47F0-BADF-6B845CCFDE12}" type="presParOf" srcId="{8DDC7BB6-29ED-4BD6-B3C0-758FCFA73252}" destId="{5946C2A3-B43A-4234-BDA4-F15FBD581A24}" srcOrd="0" destOrd="0" presId="urn:microsoft.com/office/officeart/2016/7/layout/AccentHomeChevronProcess"/>
    <dgm:cxn modelId="{DB4E0909-1BD0-4946-9110-12E2CB78F4F9}" type="presParOf" srcId="{8DDC7BB6-29ED-4BD6-B3C0-758FCFA73252}" destId="{B2FDFA44-C2B3-4729-AF03-02FF695FB2E4}" srcOrd="1" destOrd="0" presId="urn:microsoft.com/office/officeart/2016/7/layout/AccentHomeChevronProcess"/>
    <dgm:cxn modelId="{1FC9760E-556C-4744-B13F-F1E9BDDEAB5F}" type="presParOf" srcId="{8DDC7BB6-29ED-4BD6-B3C0-758FCFA73252}" destId="{4F81DF8A-A800-495F-A589-E29D9417AF27}" srcOrd="2" destOrd="0" presId="urn:microsoft.com/office/officeart/2016/7/layout/AccentHomeChevronProcess"/>
    <dgm:cxn modelId="{AD3B69B5-F9D0-407F-9A16-55480066A0E5}" type="presParOf" srcId="{8DDC7BB6-29ED-4BD6-B3C0-758FCFA73252}" destId="{772361EB-2795-4E9F-80E2-90ABF5C56A0D}" srcOrd="3" destOrd="0" presId="urn:microsoft.com/office/officeart/2016/7/layout/AccentHomeChevronProcess"/>
    <dgm:cxn modelId="{4ECD348F-FCAE-4412-BC0F-F6128B24365A}" type="presParOf" srcId="{FDC821C7-C30C-4E6C-AC99-F24079C6B432}" destId="{AE2DB751-AAE8-4B68-B33E-9ECE81F1C37E}" srcOrd="5" destOrd="0" presId="urn:microsoft.com/office/officeart/2016/7/layout/AccentHomeChevronProcess"/>
    <dgm:cxn modelId="{BBD632AB-EC08-46E8-9A5A-7E86EA8C2BE2}" type="presParOf" srcId="{FDC821C7-C30C-4E6C-AC99-F24079C6B432}" destId="{0E528930-C84E-4734-B0FF-2854CFD160B8}" srcOrd="6" destOrd="0" presId="urn:microsoft.com/office/officeart/2016/7/layout/AccentHomeChevronProcess"/>
    <dgm:cxn modelId="{D384E2AD-EE0A-4368-B746-91057F8C011B}" type="presParOf" srcId="{0E528930-C84E-4734-B0FF-2854CFD160B8}" destId="{01A06C06-63BE-412E-AF8C-BAB9B74753E0}" srcOrd="0" destOrd="0" presId="urn:microsoft.com/office/officeart/2016/7/layout/AccentHomeChevronProcess"/>
    <dgm:cxn modelId="{B6D8458A-62F0-4809-B276-D1333ADAE3AC}" type="presParOf" srcId="{0E528930-C84E-4734-B0FF-2854CFD160B8}" destId="{869306F6-4538-40FA-8080-C870215F2B71}" srcOrd="1" destOrd="0" presId="urn:microsoft.com/office/officeart/2016/7/layout/AccentHomeChevronProcess"/>
    <dgm:cxn modelId="{354FA368-619A-47D8-BADC-D1E423CE1DDD}" type="presParOf" srcId="{0E528930-C84E-4734-B0FF-2854CFD160B8}" destId="{F4F87C81-0B9A-4C4E-BCAF-CFD223A4C124}" srcOrd="2" destOrd="0" presId="urn:microsoft.com/office/officeart/2016/7/layout/AccentHomeChevronProcess"/>
    <dgm:cxn modelId="{7D604A4B-4706-4F34-9545-8FFCDEE4932F}" type="presParOf" srcId="{0E528930-C84E-4734-B0FF-2854CFD160B8}" destId="{C07DCF4D-B700-452E-B675-EF4DB01529FE}" srcOrd="3" destOrd="0" presId="urn:microsoft.com/office/officeart/2016/7/layout/AccentHomeChevronProcess"/>
    <dgm:cxn modelId="{B53E7D25-B182-4655-98B5-2E4FD09E0342}" type="presParOf" srcId="{FDC821C7-C30C-4E6C-AC99-F24079C6B432}" destId="{771CD8DA-1930-460F-B891-06C11EB973B0}" srcOrd="7" destOrd="0" presId="urn:microsoft.com/office/officeart/2016/7/layout/AccentHomeChevronProcess"/>
    <dgm:cxn modelId="{CD8DEF40-CB6A-475B-B27F-A1C8724619D7}" type="presParOf" srcId="{FDC821C7-C30C-4E6C-AC99-F24079C6B432}" destId="{1681A750-CD19-4A14-9ADA-5E52F33DF316}" srcOrd="8" destOrd="0" presId="urn:microsoft.com/office/officeart/2016/7/layout/AccentHomeChevronProcess"/>
    <dgm:cxn modelId="{CE0FECAD-D437-4463-9B5B-5B98D645ACDB}" type="presParOf" srcId="{1681A750-CD19-4A14-9ADA-5E52F33DF316}" destId="{2C089461-6708-40EB-A141-AC28C4D4B195}" srcOrd="0" destOrd="0" presId="urn:microsoft.com/office/officeart/2016/7/layout/AccentHomeChevronProcess"/>
    <dgm:cxn modelId="{A093EBFC-450E-4DD8-9611-88718956DA8E}" type="presParOf" srcId="{1681A750-CD19-4A14-9ADA-5E52F33DF316}" destId="{B1ADEFD4-26E9-4CA9-9C8F-21CA6E958406}" srcOrd="1" destOrd="0" presId="urn:microsoft.com/office/officeart/2016/7/layout/AccentHomeChevronProcess"/>
    <dgm:cxn modelId="{BCA96980-1FFF-4881-AD60-8C19EF99E76C}" type="presParOf" srcId="{1681A750-CD19-4A14-9ADA-5E52F33DF316}" destId="{ACA1663B-26AD-4C88-894A-F36997CE5E65}" srcOrd="2" destOrd="0" presId="urn:microsoft.com/office/officeart/2016/7/layout/AccentHomeChevronProcess"/>
    <dgm:cxn modelId="{F36C633A-836A-4C19-B679-650FEDB26C16}" type="presParOf" srcId="{1681A750-CD19-4A14-9ADA-5E52F33DF316}" destId="{CAADC4FF-17F5-4C67-B7C1-8534DE59794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623DB-FC7B-49A3-9626-EF9E915DACA7}">
      <dsp:nvSpPr>
        <dsp:cNvPr id="0" name=""/>
        <dsp:cNvSpPr/>
      </dsp:nvSpPr>
      <dsp:spPr>
        <a:xfrm rot="5400000">
          <a:off x="-618650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AA5D4-270A-4DEB-BA11-5542C8E5F223}">
      <dsp:nvSpPr>
        <dsp:cNvPr id="0" name=""/>
        <dsp:cNvSpPr/>
      </dsp:nvSpPr>
      <dsp:spPr>
        <a:xfrm>
          <a:off x="2053" y="2046200"/>
          <a:ext cx="2189894" cy="4722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Sensors Readings</a:t>
          </a:r>
        </a:p>
      </dsp:txBody>
      <dsp:txXfrm>
        <a:off x="2053" y="2046200"/>
        <a:ext cx="2130869" cy="472200"/>
      </dsp:txXfrm>
    </dsp:sp>
    <dsp:sp modelId="{93BC77B2-9AF9-4E52-9145-0CAF7444A4A2}">
      <dsp:nvSpPr>
        <dsp:cNvPr id="0" name=""/>
        <dsp:cNvSpPr/>
      </dsp:nvSpPr>
      <dsp:spPr>
        <a:xfrm>
          <a:off x="177245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Getting temperature, voltage, and current sensors readings using STM32-microcontroller.</a:t>
          </a:r>
          <a:endParaRPr lang="en-US" sz="1100" kern="1200" dirty="0"/>
        </a:p>
      </dsp:txBody>
      <dsp:txXfrm>
        <a:off x="177245" y="734715"/>
        <a:ext cx="1778194" cy="1206370"/>
      </dsp:txXfrm>
    </dsp:sp>
    <dsp:sp modelId="{25C4F985-827E-4C72-BDEE-B5667970E16E}">
      <dsp:nvSpPr>
        <dsp:cNvPr id="0" name=""/>
        <dsp:cNvSpPr/>
      </dsp:nvSpPr>
      <dsp:spPr>
        <a:xfrm rot="5400000">
          <a:off x="14617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E10E-0361-47A1-A5F0-E86C30AF9CB7}">
      <dsp:nvSpPr>
        <dsp:cNvPr id="0" name=""/>
        <dsp:cNvSpPr/>
      </dsp:nvSpPr>
      <dsp:spPr>
        <a:xfrm>
          <a:off x="2082453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Transmitting the read values to ESP32</a:t>
          </a:r>
        </a:p>
      </dsp:txBody>
      <dsp:txXfrm>
        <a:off x="2200503" y="2046200"/>
        <a:ext cx="1953794" cy="472200"/>
      </dsp:txXfrm>
    </dsp:sp>
    <dsp:sp modelId="{C43F9D84-1979-47C4-B372-A3351CB81D21}">
      <dsp:nvSpPr>
        <dsp:cNvPr id="0" name=""/>
        <dsp:cNvSpPr/>
      </dsp:nvSpPr>
      <dsp:spPr>
        <a:xfrm>
          <a:off x="22576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Transmit the sensor reading values from STM32 to ESP32 using UART protocol. </a:t>
          </a:r>
          <a:endParaRPr lang="en-US" sz="1100" kern="1200" dirty="0"/>
        </a:p>
      </dsp:txBody>
      <dsp:txXfrm>
        <a:off x="2257644" y="734715"/>
        <a:ext cx="1778194" cy="1206370"/>
      </dsp:txXfrm>
    </dsp:sp>
    <dsp:sp modelId="{5946C2A3-B43A-4234-BDA4-F15FBD581A24}">
      <dsp:nvSpPr>
        <dsp:cNvPr id="0" name=""/>
        <dsp:cNvSpPr/>
      </dsp:nvSpPr>
      <dsp:spPr>
        <a:xfrm rot="5400000">
          <a:off x="35421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DFA44-C2B3-4729-AF03-02FF695FB2E4}">
      <dsp:nvSpPr>
        <dsp:cNvPr id="0" name=""/>
        <dsp:cNvSpPr/>
      </dsp:nvSpPr>
      <dsp:spPr>
        <a:xfrm>
          <a:off x="41628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python code</a:t>
          </a:r>
        </a:p>
      </dsp:txBody>
      <dsp:txXfrm>
        <a:off x="4280902" y="2046200"/>
        <a:ext cx="1953794" cy="472200"/>
      </dsp:txXfrm>
    </dsp:sp>
    <dsp:sp modelId="{4F81DF8A-A800-495F-A589-E29D9417AF27}">
      <dsp:nvSpPr>
        <dsp:cNvPr id="0" name=""/>
        <dsp:cNvSpPr/>
      </dsp:nvSpPr>
      <dsp:spPr>
        <a:xfrm>
          <a:off x="43380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Create the cloud code using PAHO </a:t>
          </a:r>
          <a:r>
            <a:rPr lang="en-US" sz="1100" b="0" i="0" u="none" kern="1200" dirty="0" err="1"/>
            <a:t>liberary</a:t>
          </a:r>
          <a:r>
            <a:rPr lang="en-US" sz="1100" b="0" i="0" u="none" kern="1200" dirty="0"/>
            <a:t>. </a:t>
          </a:r>
          <a:endParaRPr lang="en-US" sz="1100" kern="1200" dirty="0"/>
        </a:p>
      </dsp:txBody>
      <dsp:txXfrm>
        <a:off x="4338044" y="734715"/>
        <a:ext cx="1778194" cy="1206370"/>
      </dsp:txXfrm>
    </dsp:sp>
    <dsp:sp modelId="{01A06C06-63BE-412E-AF8C-BAB9B74753E0}">
      <dsp:nvSpPr>
        <dsp:cNvPr id="0" name=""/>
        <dsp:cNvSpPr/>
      </dsp:nvSpPr>
      <dsp:spPr>
        <a:xfrm rot="5400000">
          <a:off x="56225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306F6-4538-40FA-8080-C870215F2B71}">
      <dsp:nvSpPr>
        <dsp:cNvPr id="0" name=""/>
        <dsp:cNvSpPr/>
      </dsp:nvSpPr>
      <dsp:spPr>
        <a:xfrm>
          <a:off x="62432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Now</a:t>
          </a:r>
          <a:endParaRPr lang="en-US" sz="1300" kern="1200" dirty="0"/>
        </a:p>
      </dsp:txBody>
      <dsp:txXfrm>
        <a:off x="6361302" y="2046200"/>
        <a:ext cx="1953794" cy="472200"/>
      </dsp:txXfrm>
    </dsp:sp>
    <dsp:sp modelId="{F4F87C81-0B9A-4C4E-BCAF-CFD223A4C124}">
      <dsp:nvSpPr>
        <dsp:cNvPr id="0" name=""/>
        <dsp:cNvSpPr/>
      </dsp:nvSpPr>
      <dsp:spPr>
        <a:xfrm>
          <a:off x="6418443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418443" y="734715"/>
        <a:ext cx="1778194" cy="1206370"/>
      </dsp:txXfrm>
    </dsp:sp>
    <dsp:sp modelId="{2C089461-6708-40EB-A141-AC28C4D4B195}">
      <dsp:nvSpPr>
        <dsp:cNvPr id="0" name=""/>
        <dsp:cNvSpPr/>
      </dsp:nvSpPr>
      <dsp:spPr>
        <a:xfrm rot="5400000">
          <a:off x="77029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DEFD4-26E9-4CA9-9C8F-21CA6E958406}">
      <dsp:nvSpPr>
        <dsp:cNvPr id="0" name=""/>
        <dsp:cNvSpPr/>
      </dsp:nvSpPr>
      <dsp:spPr>
        <a:xfrm>
          <a:off x="8323651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Next :………</a:t>
          </a:r>
          <a:endParaRPr lang="en-US" sz="1300" kern="1200" dirty="0"/>
        </a:p>
      </dsp:txBody>
      <dsp:txXfrm>
        <a:off x="8441701" y="2046200"/>
        <a:ext cx="1953794" cy="472200"/>
      </dsp:txXfrm>
    </dsp:sp>
    <dsp:sp modelId="{ACA1663B-26AD-4C88-894A-F36997CE5E65}">
      <dsp:nvSpPr>
        <dsp:cNvPr id="0" name=""/>
        <dsp:cNvSpPr/>
      </dsp:nvSpPr>
      <dsp:spPr>
        <a:xfrm>
          <a:off x="8498843" y="734715"/>
          <a:ext cx="1778194" cy="80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100" b="0" i="0" u="none" kern="1200" dirty="0"/>
            <a:t>Publish the voltage current and temperature sensors reading. Subscribe to another topics.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100" kern="1200" dirty="0"/>
        </a:p>
      </dsp:txBody>
      <dsp:txXfrm>
        <a:off x="8498843" y="734715"/>
        <a:ext cx="1778194" cy="806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jpeg"/><Relationship Id="rId7" Type="http://schemas.openxmlformats.org/officeDocument/2006/relationships/image" Target="../media/image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10385553" cy="1563624"/>
          </a:xfrm>
        </p:spPr>
        <p:txBody>
          <a:bodyPr>
            <a:noAutofit/>
          </a:bodyPr>
          <a:lstStyle/>
          <a:p>
            <a:r>
              <a:rPr lang="en-US" sz="4000" spc="400" dirty="0">
                <a:solidFill>
                  <a:schemeClr val="tx1"/>
                </a:solidFill>
              </a:rPr>
              <a:t>Battery Management System based on Cloud Computing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Mohamed Elsyed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470655" y="1990497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What could batter</a:t>
            </a:r>
            <a:r>
              <a:rPr lang="de-DE" sz="2400" dirty="0">
                <a:solidFill>
                  <a:schemeClr val="tx1"/>
                </a:solidFill>
              </a:rPr>
              <a:t>y management </a:t>
            </a:r>
            <a:r>
              <a:rPr lang="en-US" sz="2400" dirty="0">
                <a:solidFill>
                  <a:schemeClr val="tx1"/>
                </a:solidFill>
              </a:rPr>
              <a:t>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Achieved work.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Next task.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60FB40-78E7-4C2E-6342-AEED51D9AB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What could battery management </a:t>
            </a:r>
            <a:r>
              <a:rPr lang="en-US" spc="400" dirty="0">
                <a:solidFill>
                  <a:schemeClr val="tx1"/>
                </a:solidFill>
                <a:latin typeface="+mn-lt"/>
              </a:rPr>
              <a:t>i</a:t>
            </a:r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Could battery management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B3AC8-9422-F72A-9ABC-B6ABC7E9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0" y="2601732"/>
            <a:ext cx="4386375" cy="2467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E86E0-3595-FC9D-12AD-7E9A4382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73" y="2115561"/>
            <a:ext cx="3408361" cy="32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Message Queuing </a:t>
            </a:r>
            <a:r>
              <a:rPr lang="de-DE" dirty="0" err="1"/>
              <a:t>Telemetry</a:t>
            </a:r>
            <a:r>
              <a:rPr lang="de-DE" dirty="0"/>
              <a:t> Transport(</a:t>
            </a:r>
            <a:r>
              <a:rPr lang="en-US" sz="5400" dirty="0"/>
              <a:t>MQTT)</a:t>
            </a:r>
            <a:r>
              <a:rPr lang="de-DE" sz="5400" dirty="0"/>
              <a:t>: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AA5FBB-9B22-8B2B-B0C4-34EC66FB026E}"/>
              </a:ext>
            </a:extLst>
          </p:cNvPr>
          <p:cNvSpPr txBox="1">
            <a:spLocks/>
          </p:cNvSpPr>
          <p:nvPr/>
        </p:nvSpPr>
        <p:spPr>
          <a:xfrm>
            <a:off x="1548630" y="1901861"/>
            <a:ext cx="10515600" cy="19353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Machine to machine network protocol. </a:t>
            </a:r>
          </a:p>
          <a:p>
            <a:r>
              <a:rPr lang="en-US" sz="2000" dirty="0"/>
              <a:t> Bi-directional Communications (publish-subscribe). </a:t>
            </a:r>
          </a:p>
          <a:p>
            <a:r>
              <a:rPr lang="en-US" sz="2000" dirty="0"/>
              <a:t>Scale to Millions of Things.</a:t>
            </a:r>
          </a:p>
          <a:p>
            <a:r>
              <a:rPr lang="en-US" sz="2000" dirty="0"/>
              <a:t>Broker and many clients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3D557-736F-C509-1504-288404CA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89" y="3429000"/>
            <a:ext cx="1388944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1E0C9-71C4-D1F8-ACED-DB3CE783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44" y="4428797"/>
            <a:ext cx="1355635" cy="187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1BF81-62C5-C910-D2C4-181C6A33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77" y="4695075"/>
            <a:ext cx="1437804" cy="7124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263C4B-FC21-A693-9580-AD9AF94CFAA7}"/>
              </a:ext>
            </a:extLst>
          </p:cNvPr>
          <p:cNvCxnSpPr/>
          <p:nvPr/>
        </p:nvCxnSpPr>
        <p:spPr>
          <a:xfrm flipH="1">
            <a:off x="3034577" y="5849800"/>
            <a:ext cx="153170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6F3F97-0193-DB65-C6A5-DBA4FD7E055E}"/>
              </a:ext>
            </a:extLst>
          </p:cNvPr>
          <p:cNvSpPr txBox="1"/>
          <p:nvPr/>
        </p:nvSpPr>
        <p:spPr>
          <a:xfrm>
            <a:off x="3197460" y="584979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DB227-C698-D3BA-CAD7-CA0D7B9AE059}"/>
              </a:ext>
            </a:extLst>
          </p:cNvPr>
          <p:cNvSpPr txBox="1"/>
          <p:nvPr/>
        </p:nvSpPr>
        <p:spPr>
          <a:xfrm>
            <a:off x="3163070" y="5591009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60C451-34C7-58D0-91A1-8E11C8EC2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83" b="8568"/>
          <a:stretch/>
        </p:blipFill>
        <p:spPr>
          <a:xfrm>
            <a:off x="8368731" y="5049179"/>
            <a:ext cx="1541442" cy="13071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DF6A2-AC26-3702-A20F-CC491DB758F2}"/>
              </a:ext>
            </a:extLst>
          </p:cNvPr>
          <p:cNvSpPr txBox="1"/>
          <p:nvPr/>
        </p:nvSpPr>
        <p:spPr>
          <a:xfrm>
            <a:off x="6908068" y="606304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rgbClr val="7030A0"/>
                </a:solidFill>
              </a:rPr>
              <a:t>Publish: Fan ON</a:t>
            </a:r>
            <a:endParaRPr lang="en-US" sz="900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005B1-7A6A-4DB5-A2BF-F5C44B97551C}"/>
              </a:ext>
            </a:extLst>
          </p:cNvPr>
          <p:cNvSpPr txBox="1"/>
          <p:nvPr/>
        </p:nvSpPr>
        <p:spPr>
          <a:xfrm>
            <a:off x="6712519" y="5770858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7030A0"/>
                </a:solidFill>
              </a:rPr>
              <a:t>Publish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topic</a:t>
            </a:r>
            <a:r>
              <a:rPr lang="de-DE" sz="900" dirty="0">
                <a:solidFill>
                  <a:srgbClr val="7030A0"/>
                </a:solidFill>
              </a:rPr>
              <a:t>: Fan</a:t>
            </a:r>
            <a:endParaRPr lang="en-US" sz="900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54CE16-F4C2-825F-8CE5-C6D108EF92C8}"/>
              </a:ext>
            </a:extLst>
          </p:cNvPr>
          <p:cNvCxnSpPr/>
          <p:nvPr/>
        </p:nvCxnSpPr>
        <p:spPr>
          <a:xfrm flipH="1">
            <a:off x="6678897" y="6032365"/>
            <a:ext cx="153170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DC7204-1D60-B1E8-9D45-3A7B13D133C0}"/>
              </a:ext>
            </a:extLst>
          </p:cNvPr>
          <p:cNvCxnSpPr>
            <a:cxnSpLocks/>
          </p:cNvCxnSpPr>
          <p:nvPr/>
        </p:nvCxnSpPr>
        <p:spPr>
          <a:xfrm>
            <a:off x="6636606" y="5360531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5607F4-CCB0-18DC-42E7-AFF6A23D8340}"/>
              </a:ext>
            </a:extLst>
          </p:cNvPr>
          <p:cNvSpPr txBox="1"/>
          <p:nvPr/>
        </p:nvSpPr>
        <p:spPr>
          <a:xfrm>
            <a:off x="6806430" y="536053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5A4DC-D853-0164-980E-8B526DA873C9}"/>
              </a:ext>
            </a:extLst>
          </p:cNvPr>
          <p:cNvSpPr txBox="1"/>
          <p:nvPr/>
        </p:nvSpPr>
        <p:spPr>
          <a:xfrm>
            <a:off x="6289268" y="5119023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0FCBD-AC1C-72B1-E41E-8D79CD01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5" y="3838900"/>
            <a:ext cx="1023938" cy="3095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E519D14-02D0-9E21-7B7D-0602781FE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173" y="5475947"/>
            <a:ext cx="1046417" cy="337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8B5014F-7D27-23D9-DAA4-63A6C0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9820" y="3693073"/>
            <a:ext cx="1046417" cy="337733"/>
          </a:xfrm>
          <a:prstGeom prst="rect">
            <a:avLst/>
          </a:prstGeom>
        </p:spPr>
      </p:pic>
      <p:pic>
        <p:nvPicPr>
          <p:cNvPr id="1026" name="Picture 2" descr="Laptop Icon Grafik Von marco.livolsi2014 · Creative Fabrica">
            <a:extLst>
              <a:ext uri="{FF2B5EF4-FFF2-40B4-BE49-F238E27FC236}">
                <a16:creationId xmlns:a16="http://schemas.microsoft.com/office/drawing/2014/main" id="{9CA71A55-C65E-F608-3E69-EB72C71C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94" y="3342137"/>
            <a:ext cx="1964327" cy="13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9A8679-00A4-D9F9-CE62-AF8974A7652A}"/>
              </a:ext>
            </a:extLst>
          </p:cNvPr>
          <p:cNvCxnSpPr>
            <a:cxnSpLocks/>
          </p:cNvCxnSpPr>
          <p:nvPr/>
        </p:nvCxnSpPr>
        <p:spPr>
          <a:xfrm>
            <a:off x="6658147" y="3972179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04EFEB-C5A8-5E6B-3AAC-1F67249F4B30}"/>
              </a:ext>
            </a:extLst>
          </p:cNvPr>
          <p:cNvSpPr txBox="1"/>
          <p:nvPr/>
        </p:nvSpPr>
        <p:spPr>
          <a:xfrm>
            <a:off x="6827971" y="397217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AC5F19-6B92-A224-837C-F6BA7EED3B7B}"/>
              </a:ext>
            </a:extLst>
          </p:cNvPr>
          <p:cNvSpPr txBox="1"/>
          <p:nvPr/>
        </p:nvSpPr>
        <p:spPr>
          <a:xfrm>
            <a:off x="6310809" y="3730671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4926BE-DFE2-6DAB-8ACB-1689D1FD1AB5}"/>
              </a:ext>
            </a:extLst>
          </p:cNvPr>
          <p:cNvCxnSpPr>
            <a:cxnSpLocks/>
          </p:cNvCxnSpPr>
          <p:nvPr/>
        </p:nvCxnSpPr>
        <p:spPr>
          <a:xfrm>
            <a:off x="6740699" y="4573282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D8B86E-C71F-9D9B-DBFE-ACE19523F7C0}"/>
              </a:ext>
            </a:extLst>
          </p:cNvPr>
          <p:cNvSpPr txBox="1"/>
          <p:nvPr/>
        </p:nvSpPr>
        <p:spPr>
          <a:xfrm>
            <a:off x="6910523" y="4573282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BC7EC1-5FD2-043B-05FB-30D0F484992A}"/>
              </a:ext>
            </a:extLst>
          </p:cNvPr>
          <p:cNvSpPr txBox="1"/>
          <p:nvPr/>
        </p:nvSpPr>
        <p:spPr>
          <a:xfrm>
            <a:off x="6393361" y="4331774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6" grpId="0"/>
      <p:bldP spid="28" grpId="0"/>
      <p:bldP spid="36" grpId="0"/>
      <p:bldP spid="37" grpId="0"/>
      <p:bldP spid="54" grpId="0"/>
      <p:bldP spid="55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71" y="958197"/>
            <a:ext cx="8875037" cy="79027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Could battery management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9B5F7-644D-02C2-1489-48BA61B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7" y="1748472"/>
            <a:ext cx="7683179" cy="2236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D61C0-6FEF-0547-80C6-ED46BF0A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83" b="8568"/>
          <a:stretch/>
        </p:blipFill>
        <p:spPr>
          <a:xfrm>
            <a:off x="9546836" y="4550704"/>
            <a:ext cx="1591471" cy="1349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EE601-BCEB-D0DF-07B5-59CA6EAE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323" y="4161191"/>
            <a:ext cx="1355635" cy="18788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2DB3DE-F141-1E18-29E1-176232F1D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230" y="4245004"/>
            <a:ext cx="1455096" cy="17510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D7A22-9C7A-47CA-4D63-3F7E692DE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598" y="4161191"/>
            <a:ext cx="1071603" cy="6142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AB6AC4-1780-2548-00C7-38D7D44020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5280"/>
          <a:stretch/>
        </p:blipFill>
        <p:spPr>
          <a:xfrm>
            <a:off x="3198128" y="4910684"/>
            <a:ext cx="1071604" cy="5204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161FD-E4BE-0E04-32C3-EEB7E4B11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240" y="4183410"/>
            <a:ext cx="1149860" cy="17065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1F9B0A-7781-759E-AE08-FE5FAFC05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625" y="5561037"/>
            <a:ext cx="886576" cy="5204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5A51E0-F860-995C-3EF0-D48340218D9D}"/>
              </a:ext>
            </a:extLst>
          </p:cNvPr>
          <p:cNvCxnSpPr/>
          <p:nvPr/>
        </p:nvCxnSpPr>
        <p:spPr>
          <a:xfrm>
            <a:off x="2567100" y="4497244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1E5F97-0834-4F82-3F0B-30DEC093D7EE}"/>
              </a:ext>
            </a:extLst>
          </p:cNvPr>
          <p:cNvCxnSpPr/>
          <p:nvPr/>
        </p:nvCxnSpPr>
        <p:spPr>
          <a:xfrm>
            <a:off x="2567100" y="522550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B9B9F-92BF-1C2A-AC9B-94A1BCF5A93A}"/>
              </a:ext>
            </a:extLst>
          </p:cNvPr>
          <p:cNvCxnSpPr/>
          <p:nvPr/>
        </p:nvCxnSpPr>
        <p:spPr>
          <a:xfrm>
            <a:off x="2569289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C9768-AB80-D8D7-8D25-52B3217F2771}"/>
              </a:ext>
            </a:extLst>
          </p:cNvPr>
          <p:cNvCxnSpPr/>
          <p:nvPr/>
        </p:nvCxnSpPr>
        <p:spPr>
          <a:xfrm>
            <a:off x="4172380" y="4509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80CD2D-FCAA-F2CF-B631-E4A2F20E8711}"/>
              </a:ext>
            </a:extLst>
          </p:cNvPr>
          <p:cNvCxnSpPr/>
          <p:nvPr/>
        </p:nvCxnSpPr>
        <p:spPr>
          <a:xfrm>
            <a:off x="4172380" y="5271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BA5D77-BC11-B671-947B-409348F260E9}"/>
              </a:ext>
            </a:extLst>
          </p:cNvPr>
          <p:cNvCxnSpPr/>
          <p:nvPr/>
        </p:nvCxnSpPr>
        <p:spPr>
          <a:xfrm>
            <a:off x="4172380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61DBE-826D-B297-112E-20E0CB9E3DF4}"/>
              </a:ext>
            </a:extLst>
          </p:cNvPr>
          <p:cNvCxnSpPr>
            <a:cxnSpLocks/>
          </p:cNvCxnSpPr>
          <p:nvPr/>
        </p:nvCxnSpPr>
        <p:spPr>
          <a:xfrm flipV="1">
            <a:off x="6221061" y="5165924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99E2CA-6820-5BC1-E1CD-9CD717C88E49}"/>
              </a:ext>
            </a:extLst>
          </p:cNvPr>
          <p:cNvCxnSpPr>
            <a:cxnSpLocks/>
          </p:cNvCxnSpPr>
          <p:nvPr/>
        </p:nvCxnSpPr>
        <p:spPr>
          <a:xfrm flipH="1">
            <a:off x="6269619" y="5333349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71E032-90E6-F747-13A6-A2574C4408F4}"/>
              </a:ext>
            </a:extLst>
          </p:cNvPr>
          <p:cNvCxnSpPr>
            <a:cxnSpLocks/>
          </p:cNvCxnSpPr>
          <p:nvPr/>
        </p:nvCxnSpPr>
        <p:spPr>
          <a:xfrm flipV="1">
            <a:off x="8191201" y="5103797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0B8311-29F4-2B35-F49C-A597363E595D}"/>
              </a:ext>
            </a:extLst>
          </p:cNvPr>
          <p:cNvCxnSpPr>
            <a:cxnSpLocks/>
          </p:cNvCxnSpPr>
          <p:nvPr/>
        </p:nvCxnSpPr>
        <p:spPr>
          <a:xfrm flipH="1">
            <a:off x="8239759" y="5271222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41F28D8-34D1-CAB3-E199-7DB06FB2B7D9}"/>
              </a:ext>
            </a:extLst>
          </p:cNvPr>
          <p:cNvSpPr txBox="1"/>
          <p:nvPr/>
        </p:nvSpPr>
        <p:spPr>
          <a:xfrm>
            <a:off x="8042456" y="4868098"/>
            <a:ext cx="15456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 </a:t>
            </a:r>
            <a:r>
              <a:rPr lang="en-US" sz="900" dirty="0"/>
              <a:t>communication protocol</a:t>
            </a:r>
            <a:endParaRPr lang="en-US" sz="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464169-4916-DAD1-4FB8-954EB893B8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917" y="5330324"/>
            <a:ext cx="539070" cy="461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4DA336E-31BF-C446-E7D3-43C1DB838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3461" y="4746999"/>
            <a:ext cx="771057" cy="4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Achieved work.</a:t>
            </a:r>
          </a:p>
        </p:txBody>
      </p:sp>
    </p:spTree>
    <p:extLst>
      <p:ext uri="{BB962C8B-B14F-4D97-AF65-F5344CB8AC3E}">
        <p14:creationId xmlns:p14="http://schemas.microsoft.com/office/powerpoint/2010/main" val="426001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1" y="131895"/>
            <a:ext cx="4478680" cy="2068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kern="1200" dirty="0">
                <a:latin typeface="+mj-lt"/>
                <a:ea typeface="+mj-ea"/>
                <a:cs typeface="+mj-cs"/>
              </a:rPr>
              <a:t>The used programing languages</a:t>
            </a: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400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9180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860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6" name="Picture 8" descr="Arduino IDE Reviews 2022: Details, Pricing, &amp; Features | G2">
            <a:extLst>
              <a:ext uri="{FF2B5EF4-FFF2-40B4-BE49-F238E27FC236}">
                <a16:creationId xmlns:a16="http://schemas.microsoft.com/office/drawing/2014/main" id="{7FD0D768-635B-831E-D1D5-ED8AB8BF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1" t="-406" r="27214" b="9913"/>
          <a:stretch/>
        </p:blipFill>
        <p:spPr bwMode="auto">
          <a:xfrm>
            <a:off x="1104241" y="2767263"/>
            <a:ext cx="1355631" cy="14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13BFFB7D-D534-0EDA-0C59-74949551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6733" y="3016355"/>
            <a:ext cx="2054525" cy="20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 (programming language) - Simple English Wikipedia, the free encyclopedia">
            <a:extLst>
              <a:ext uri="{FF2B5EF4-FFF2-40B4-BE49-F238E27FC236}">
                <a16:creationId xmlns:a16="http://schemas.microsoft.com/office/drawing/2014/main" id="{B278F230-53B6-CC37-9439-1CA8FCC6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3480" y="3209647"/>
            <a:ext cx="1512457" cy="16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++ - Wikipedia">
            <a:extLst>
              <a:ext uri="{FF2B5EF4-FFF2-40B4-BE49-F238E27FC236}">
                <a16:creationId xmlns:a16="http://schemas.microsoft.com/office/drawing/2014/main" id="{90D037F6-568A-507D-5418-37A773D5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017" y="3209647"/>
            <a:ext cx="1503866" cy="16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3DDE-7198-E5A0-02EE-D211C22A9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596" y="4996817"/>
            <a:ext cx="1455096" cy="1751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AEDC3-FABE-1467-5A0F-5CCD7462F8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183" b="8568"/>
          <a:stretch/>
        </p:blipFill>
        <p:spPr>
          <a:xfrm>
            <a:off x="3674541" y="5319972"/>
            <a:ext cx="1256546" cy="10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6E0CD-A495-E22C-1D5D-A7719D747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32" y="4412389"/>
            <a:ext cx="1355635" cy="1878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9314D-D7EC-413D-71DD-2B7283545A40}"/>
              </a:ext>
            </a:extLst>
          </p:cNvPr>
          <p:cNvSpPr txBox="1"/>
          <p:nvPr/>
        </p:nvSpPr>
        <p:spPr>
          <a:xfrm>
            <a:off x="7396453" y="802980"/>
            <a:ext cx="4836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to many Programming languages: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languages is the easiest way to run on its environment e.g. python for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me, to learn more.</a:t>
            </a:r>
          </a:p>
          <a:p>
            <a:endParaRPr lang="en-US" dirty="0"/>
          </a:p>
        </p:txBody>
      </p:sp>
      <p:pic>
        <p:nvPicPr>
          <p:cNvPr id="2058" name="Picture 10" descr="Datei, Typ, vscode Symbol in vscode">
            <a:extLst>
              <a:ext uri="{FF2B5EF4-FFF2-40B4-BE49-F238E27FC236}">
                <a16:creationId xmlns:a16="http://schemas.microsoft.com/office/drawing/2014/main" id="{5B05FF14-5A96-34C6-392F-31C8B2E6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34" y="5453400"/>
            <a:ext cx="837852" cy="8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E419F-D0BA-1637-D427-F6464F673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0219" y="5123834"/>
            <a:ext cx="978868" cy="694530"/>
          </a:xfrm>
          <a:prstGeom prst="rect">
            <a:avLst/>
          </a:prstGeom>
        </p:spPr>
      </p:pic>
      <p:pic>
        <p:nvPicPr>
          <p:cNvPr id="2060" name="Picture 12" descr="STM32CubeIDE">
            <a:extLst>
              <a:ext uri="{FF2B5EF4-FFF2-40B4-BE49-F238E27FC236}">
                <a16:creationId xmlns:a16="http://schemas.microsoft.com/office/drawing/2014/main" id="{7DECD451-1911-0655-E4A1-F2C7BF6A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121" y="5175808"/>
            <a:ext cx="2013195" cy="11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72997"/>
              </p:ext>
            </p:extLst>
          </p:nvPr>
        </p:nvGraphicFramePr>
        <p:xfrm>
          <a:off x="747062" y="1144593"/>
          <a:ext cx="10515600" cy="31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A88FD78-AE07-CDE3-43D0-48863BBDB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324598" y="3974500"/>
            <a:ext cx="3353965" cy="251837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7C0104-C651-A3F0-8021-A0357A360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44244" y="3974500"/>
            <a:ext cx="3353965" cy="25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{F43284AE-0FF1-4148-8345-91F0D6E17AAC}tf89338750_win32</Template>
  <TotalTime>0</TotalTime>
  <Words>245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Univers</vt:lpstr>
      <vt:lpstr>Wingdings</vt:lpstr>
      <vt:lpstr>GradientUnivers</vt:lpstr>
      <vt:lpstr>Battery Management System based on Cloud Computing</vt:lpstr>
      <vt:lpstr>Agenda</vt:lpstr>
      <vt:lpstr>What could battery management is.</vt:lpstr>
      <vt:lpstr>Could battery management</vt:lpstr>
      <vt:lpstr>Message Queuing Telemetry Transport(MQTT):</vt:lpstr>
      <vt:lpstr>Could battery management</vt:lpstr>
      <vt:lpstr>Achieved work.</vt:lpstr>
      <vt:lpstr>The used programing languages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Mohamed Elsyed</dc:creator>
  <cp:lastModifiedBy>Mohamed Elsyed</cp:lastModifiedBy>
  <cp:revision>50</cp:revision>
  <dcterms:created xsi:type="dcterms:W3CDTF">2022-10-03T21:04:51Z</dcterms:created>
  <dcterms:modified xsi:type="dcterms:W3CDTF">2022-10-08T20:42:43Z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